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78" r:id="rId6"/>
    <p:sldId id="261" r:id="rId7"/>
    <p:sldId id="260" r:id="rId8"/>
    <p:sldId id="262" r:id="rId9"/>
    <p:sldId id="263" r:id="rId10"/>
    <p:sldId id="264" r:id="rId11"/>
    <p:sldId id="281" r:id="rId12"/>
    <p:sldId id="265" r:id="rId13"/>
    <p:sldId id="279" r:id="rId14"/>
    <p:sldId id="280" r:id="rId15"/>
    <p:sldId id="266" r:id="rId16"/>
    <p:sldId id="268" r:id="rId17"/>
    <p:sldId id="267" r:id="rId18"/>
    <p:sldId id="270" r:id="rId19"/>
    <p:sldId id="291" r:id="rId20"/>
    <p:sldId id="269" r:id="rId21"/>
    <p:sldId id="282" r:id="rId22"/>
    <p:sldId id="283" r:id="rId23"/>
    <p:sldId id="286" r:id="rId24"/>
    <p:sldId id="287" r:id="rId25"/>
    <p:sldId id="288" r:id="rId26"/>
    <p:sldId id="289" r:id="rId27"/>
    <p:sldId id="290" r:id="rId28"/>
    <p:sldId id="272" r:id="rId29"/>
    <p:sldId id="271" r:id="rId30"/>
    <p:sldId id="295" r:id="rId31"/>
    <p:sldId id="273" r:id="rId32"/>
    <p:sldId id="274" r:id="rId33"/>
    <p:sldId id="275" r:id="rId34"/>
    <p:sldId id="276" r:id="rId35"/>
    <p:sldId id="277" r:id="rId36"/>
    <p:sldId id="292" r:id="rId37"/>
    <p:sldId id="293" r:id="rId38"/>
    <p:sldId id="294" r:id="rId3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-75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gif>
</file>

<file path=ppt/media/image45.png>
</file>

<file path=ppt/media/image46.png>
</file>

<file path=ppt/media/image47.png>
</file>

<file path=ppt/media/image48.gif>
</file>

<file path=ppt/media/image49.jpeg>
</file>

<file path=ppt/media/image5.jpeg>
</file>

<file path=ppt/media/image50.gif>
</file>

<file path=ppt/media/image51.jpeg>
</file>

<file path=ppt/media/image52.png>
</file>

<file path=ppt/media/image53.png>
</file>

<file path=ppt/media/image54.png>
</file>

<file path=ppt/media/image5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2004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98309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5188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0355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882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1822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8882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8091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5403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0689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2574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6F965-FAFC-49B9-9053-160B74058023}" type="datetimeFigureOut">
              <a:rPr lang="es-ES" smtClean="0"/>
              <a:pPr/>
              <a:t>20/03/2018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A46EC-5F13-4642-AA06-0110EAF3DC4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8952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image" Target="../media/image48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image" Target="../media/image50.g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gif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6754" y="139337"/>
            <a:ext cx="11869783" cy="1272494"/>
          </a:xfrm>
        </p:spPr>
        <p:txBody>
          <a:bodyPr>
            <a:normAutofit/>
          </a:bodyPr>
          <a:lstStyle/>
          <a:p>
            <a:r>
              <a:rPr lang="es-CR" sz="5400" dirty="0" smtClean="0"/>
              <a:t>Visualización de datos multivariados</a:t>
            </a:r>
            <a:endParaRPr lang="es-ES" sz="54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726187" y="5949003"/>
            <a:ext cx="9144000" cy="760956"/>
          </a:xfrm>
        </p:spPr>
        <p:txBody>
          <a:bodyPr>
            <a:normAutofit/>
          </a:bodyPr>
          <a:lstStyle/>
          <a:p>
            <a:pPr algn="r"/>
            <a:r>
              <a:rPr lang="es-CR" sz="4000" dirty="0" smtClean="0"/>
              <a:t>Oscar Centeno Mora</a:t>
            </a:r>
            <a:endParaRPr lang="es-ES" sz="4000" dirty="0"/>
          </a:p>
        </p:txBody>
      </p:sp>
      <p:pic>
        <p:nvPicPr>
          <p:cNvPr id="1026" name="Picture 2" descr="Image result for data visualizat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465" y="2104373"/>
            <a:ext cx="60579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data visualiza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577" y="2104373"/>
            <a:ext cx="485775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33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31846" y="215001"/>
            <a:ext cx="10515600" cy="808581"/>
          </a:xfrm>
        </p:spPr>
        <p:txBody>
          <a:bodyPr/>
          <a:lstStyle/>
          <a:p>
            <a:pPr algn="ctr"/>
            <a:r>
              <a:rPr lang="es-CR" dirty="0" smtClean="0"/>
              <a:t>Matrices de puntos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5"/>
          <a:stretch/>
        </p:blipFill>
        <p:spPr>
          <a:xfrm>
            <a:off x="6931231" y="1561208"/>
            <a:ext cx="4926386" cy="4849489"/>
          </a:xfrm>
        </p:spPr>
      </p:pic>
      <p:sp>
        <p:nvSpPr>
          <p:cNvPr id="3" name="CuadroTexto 2"/>
          <p:cNvSpPr txBox="1"/>
          <p:nvPr/>
        </p:nvSpPr>
        <p:spPr>
          <a:xfrm>
            <a:off x="200297" y="1484755"/>
            <a:ext cx="631371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R" sz="2400" dirty="0" smtClean="0"/>
              <a:t>Se utilizan también en el estudio de las correlaciones, en variables cuantitativas.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R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R" sz="2400" dirty="0" smtClean="0"/>
              <a:t>El estudio conjunto permite describir mejor el comportamiento conjunto de las variables.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R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R" sz="2400" dirty="0" smtClean="0"/>
              <a:t>También, permite aproximar el tipo de relación y la intensidad de la misma.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R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R" sz="2400" dirty="0" smtClean="0"/>
              <a:t>Este análisis es muy común en los análisis de regresión.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R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R" sz="2400" dirty="0" smtClean="0"/>
              <a:t>¿Qué podemos decir del presente ejemplo?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9808816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37309" y="1555659"/>
            <a:ext cx="6311538" cy="5010604"/>
          </a:xfrm>
        </p:spPr>
        <p:txBody>
          <a:bodyPr>
            <a:normAutofit/>
          </a:bodyPr>
          <a:lstStyle/>
          <a:p>
            <a:pPr algn="just"/>
            <a:r>
              <a:rPr lang="es-CR" sz="2400" dirty="0" smtClean="0"/>
              <a:t>Para mejorar la visualización respecto al tipo de relación para las variables, según, tipo de relación, intensidad, etc., una opción son los colores.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Colores intensos pueden reflejar la fuerza o magnitud de la correlación, y entre menor la relación, el color se irá degradando.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podemos decir del presente caso?</a:t>
            </a:r>
            <a:endParaRPr lang="es-ES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977" y="1384663"/>
            <a:ext cx="5227674" cy="5181600"/>
          </a:xfrm>
          <a:prstGeom prst="rect">
            <a:avLst/>
          </a:prstGeo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731846" y="215001"/>
            <a:ext cx="10515600" cy="808581"/>
          </a:xfrm>
        </p:spPr>
        <p:txBody>
          <a:bodyPr/>
          <a:lstStyle/>
          <a:p>
            <a:pPr algn="ctr"/>
            <a:r>
              <a:rPr lang="es-CR" dirty="0" smtClean="0"/>
              <a:t>Matrices de puntos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0095382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8" t="3415" r="2344" b="3577"/>
          <a:stretch/>
        </p:blipFill>
        <p:spPr>
          <a:xfrm>
            <a:off x="6130835" y="1410787"/>
            <a:ext cx="5913120" cy="4981303"/>
          </a:xfr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731846" y="215001"/>
            <a:ext cx="10515600" cy="808581"/>
          </a:xfrm>
        </p:spPr>
        <p:txBody>
          <a:bodyPr/>
          <a:lstStyle/>
          <a:p>
            <a:pPr algn="ctr"/>
            <a:r>
              <a:rPr lang="es-CR" dirty="0" smtClean="0"/>
              <a:t>Matrices de puntos</a:t>
            </a:r>
            <a:endParaRPr lang="es-ES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176349" y="1538241"/>
            <a:ext cx="5674968" cy="5036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Los gráficos de puntos pueden ser aún más informativos, y no se limitan a una simple relación entre los puntos.</a:t>
            </a:r>
          </a:p>
          <a:p>
            <a:endParaRPr lang="es-CR" sz="2400" dirty="0"/>
          </a:p>
          <a:p>
            <a:pPr algn="just"/>
            <a:r>
              <a:rPr lang="es-CR" sz="2400" dirty="0" smtClean="0"/>
              <a:t>Por ejemplo, se puede mostrar la distribución de los datos para cierta variable, se pueden meter categorías, tendencias para cada una de las categorías, etc. 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se podría decir del presente gráfico?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84016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90953"/>
            <a:ext cx="10515600" cy="975995"/>
          </a:xfrm>
        </p:spPr>
        <p:txBody>
          <a:bodyPr/>
          <a:lstStyle/>
          <a:p>
            <a:pPr algn="ctr"/>
            <a:r>
              <a:rPr lang="es-CR" dirty="0" smtClean="0"/>
              <a:t>Gráficos de puntos tridimensionales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61" r="2641" b="8233"/>
          <a:stretch/>
        </p:blipFill>
        <p:spPr>
          <a:xfrm>
            <a:off x="6862354" y="1820092"/>
            <a:ext cx="4894218" cy="4807132"/>
          </a:xfrm>
        </p:spPr>
      </p:pic>
      <p:sp>
        <p:nvSpPr>
          <p:cNvPr id="5" name="Marcador de contenido 2"/>
          <p:cNvSpPr txBox="1">
            <a:spLocks/>
          </p:cNvSpPr>
          <p:nvPr/>
        </p:nvSpPr>
        <p:spPr>
          <a:xfrm>
            <a:off x="176349" y="1538242"/>
            <a:ext cx="6625045" cy="5088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Otra forma de conocer la relación entre otras variables, son puntos puestos en tres dimensiones. 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Conocer la interacción conjunta de tres variables puede ser un insumo importante para el análisis.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Sin embargo, ir más allá de 2 dimensiones es una labor a veces difícil de comprender.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podemos decir de la presente representación?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1399841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42" y="3006227"/>
            <a:ext cx="5321601" cy="3703728"/>
          </a:xfrm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409631" y="95160"/>
            <a:ext cx="11346939" cy="801824"/>
          </a:xfrm>
        </p:spPr>
        <p:txBody>
          <a:bodyPr/>
          <a:lstStyle/>
          <a:p>
            <a:pPr algn="ctr"/>
            <a:r>
              <a:rPr lang="es-CR" dirty="0" smtClean="0"/>
              <a:t>Gráficos de puntos tridimensionales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321" y="3006227"/>
            <a:ext cx="4825032" cy="3703728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409631" y="122473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R" sz="2400" dirty="0" smtClean="0"/>
              <a:t>Una forma de guiar el análisis es utilizando bastones o líneas del punto a la superficie, o híper planos para conocer la dirección  o la relación entre las variables.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2186319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4528" y="74348"/>
            <a:ext cx="10515600" cy="805218"/>
          </a:xfrm>
        </p:spPr>
        <p:txBody>
          <a:bodyPr/>
          <a:lstStyle/>
          <a:p>
            <a:pPr algn="ctr"/>
            <a:r>
              <a:rPr lang="es-CR" dirty="0" smtClean="0"/>
              <a:t>Correlograma y los colores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6" r="4807" b="7916"/>
          <a:stretch/>
        </p:blipFill>
        <p:spPr>
          <a:xfrm>
            <a:off x="6538556" y="1357428"/>
            <a:ext cx="5582194" cy="5099583"/>
          </a:xfrm>
        </p:spPr>
      </p:pic>
      <p:sp>
        <p:nvSpPr>
          <p:cNvPr id="5" name="Marcador de contenido 2"/>
          <p:cNvSpPr txBox="1">
            <a:spLocks/>
          </p:cNvSpPr>
          <p:nvPr/>
        </p:nvSpPr>
        <p:spPr>
          <a:xfrm>
            <a:off x="157082" y="1309925"/>
            <a:ext cx="6006212" cy="53695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Para una mayor cantidad de variables, una</a:t>
            </a:r>
            <a:r>
              <a:rPr lang="es-ES" sz="2400" dirty="0" smtClean="0"/>
              <a:t> </a:t>
            </a:r>
            <a:br>
              <a:rPr lang="es-ES" sz="2400" dirty="0" smtClean="0"/>
            </a:br>
            <a:r>
              <a:rPr lang="es-ES" sz="2400" dirty="0" smtClean="0"/>
              <a:t>forma atractiva es mediante un </a:t>
            </a:r>
            <a:r>
              <a:rPr lang="es-ES" sz="2400" dirty="0" err="1" smtClean="0"/>
              <a:t>correlograma</a:t>
            </a:r>
            <a:r>
              <a:rPr lang="es-ES" sz="2400" dirty="0" smtClean="0"/>
              <a:t>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Notar que los </a:t>
            </a:r>
            <a:r>
              <a:rPr lang="es-CR" sz="2400" dirty="0" err="1" smtClean="0"/>
              <a:t>correlogramas</a:t>
            </a:r>
            <a:r>
              <a:rPr lang="es-CR" sz="2400" dirty="0" smtClean="0"/>
              <a:t> pueden existir</a:t>
            </a:r>
            <a:r>
              <a:rPr lang="es-CR" sz="2400" dirty="0"/>
              <a:t/>
            </a:r>
            <a:br>
              <a:rPr lang="es-CR" sz="2400" dirty="0"/>
            </a:br>
            <a:r>
              <a:rPr lang="es-CR" sz="2400" dirty="0" smtClean="0"/>
              <a:t>para variables de corte transversal como </a:t>
            </a:r>
            <a:br>
              <a:rPr lang="es-CR" sz="2400" dirty="0" smtClean="0"/>
            </a:br>
            <a:r>
              <a:rPr lang="es-CR" sz="2400" dirty="0" smtClean="0"/>
              <a:t>longitudinal.</a:t>
            </a:r>
          </a:p>
          <a:p>
            <a:pPr algn="just"/>
            <a:endParaRPr lang="es-CR" sz="2400" dirty="0" smtClean="0"/>
          </a:p>
          <a:p>
            <a:pPr algn="just"/>
            <a:r>
              <a:rPr lang="es-CR" sz="2400" dirty="0" smtClean="0"/>
              <a:t>En este tipo de </a:t>
            </a:r>
            <a:r>
              <a:rPr lang="es-CR" sz="2400" dirty="0" err="1" smtClean="0"/>
              <a:t>correlograma</a:t>
            </a:r>
            <a:r>
              <a:rPr lang="es-CR" sz="2400" dirty="0" smtClean="0"/>
              <a:t> se puede </a:t>
            </a:r>
            <a:br>
              <a:rPr lang="es-CR" sz="2400" dirty="0" smtClean="0"/>
            </a:br>
            <a:r>
              <a:rPr lang="es-CR" sz="2400" dirty="0" smtClean="0"/>
              <a:t>apreciar tanto el tipo de relación, la magnitud de la relación, así como diversos indicadores</a:t>
            </a:r>
            <a:r>
              <a:rPr lang="es-CR" sz="2400" dirty="0"/>
              <a:t> </a:t>
            </a:r>
            <a:r>
              <a:rPr lang="es-CR" sz="2400" dirty="0" smtClean="0"/>
              <a:t>que mejoran el análisis de los datos.</a:t>
            </a:r>
          </a:p>
          <a:p>
            <a:pPr marL="0" indent="0" algn="just">
              <a:buNone/>
            </a:pPr>
            <a:endParaRPr lang="es-CR" sz="2400" dirty="0"/>
          </a:p>
          <a:p>
            <a:pPr algn="just"/>
            <a:r>
              <a:rPr lang="es-CR" sz="2400" dirty="0" smtClean="0"/>
              <a:t>¿Qué se podría decir del siguiente análisis?</a:t>
            </a:r>
          </a:p>
        </p:txBody>
      </p:sp>
    </p:spTree>
    <p:extLst>
      <p:ext uri="{BB962C8B-B14F-4D97-AF65-F5344CB8AC3E}">
        <p14:creationId xmlns:p14="http://schemas.microsoft.com/office/powerpoint/2010/main" val="14371712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8" r="6729" b="7208"/>
          <a:stretch/>
        </p:blipFill>
        <p:spPr>
          <a:xfrm>
            <a:off x="6613146" y="1468573"/>
            <a:ext cx="5486401" cy="5068389"/>
          </a:xfrm>
        </p:spPr>
      </p:pic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10654" y="109182"/>
            <a:ext cx="10515600" cy="1023582"/>
          </a:xfrm>
        </p:spPr>
        <p:txBody>
          <a:bodyPr/>
          <a:lstStyle/>
          <a:p>
            <a:pPr algn="ctr"/>
            <a:r>
              <a:rPr lang="es-CR" dirty="0" smtClean="0"/>
              <a:t>Correlograma y los colores</a:t>
            </a:r>
            <a:endParaRPr lang="es-ES" dirty="0"/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279002" y="1480447"/>
            <a:ext cx="6133673" cy="5217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El </a:t>
            </a:r>
            <a:r>
              <a:rPr lang="es-CR" sz="2400" dirty="0" err="1" smtClean="0"/>
              <a:t>correlograma</a:t>
            </a:r>
            <a:r>
              <a:rPr lang="es-CR" sz="2400" dirty="0" smtClean="0"/>
              <a:t> anterior, se ordenó según magnitudes.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Se puede  ordenar  las variables para</a:t>
            </a:r>
            <a:r>
              <a:rPr lang="es-ES" sz="2400" dirty="0"/>
              <a:t> </a:t>
            </a:r>
            <a:r>
              <a:rPr lang="es-ES" sz="2400" dirty="0" smtClean="0"/>
              <a:t>tratar</a:t>
            </a:r>
            <a:br>
              <a:rPr lang="es-ES" sz="2400" dirty="0" smtClean="0"/>
            </a:br>
            <a:r>
              <a:rPr lang="es-ES" sz="2400" dirty="0" smtClean="0"/>
              <a:t>de mostrar otro tipo de caracterización.</a:t>
            </a:r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416672103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0" t="12122" r="4918" b="6110"/>
          <a:stretch/>
        </p:blipFill>
        <p:spPr>
          <a:xfrm>
            <a:off x="6374674" y="1301217"/>
            <a:ext cx="5695406" cy="5007428"/>
          </a:xfrm>
        </p:spPr>
      </p:pic>
      <p:sp>
        <p:nvSpPr>
          <p:cNvPr id="7" name="Título 1"/>
          <p:cNvSpPr txBox="1">
            <a:spLocks/>
          </p:cNvSpPr>
          <p:nvPr/>
        </p:nvSpPr>
        <p:spPr>
          <a:xfrm>
            <a:off x="510654" y="109182"/>
            <a:ext cx="10515600" cy="1023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R" dirty="0" err="1" smtClean="0"/>
              <a:t>Correlograma</a:t>
            </a:r>
            <a:endParaRPr lang="es-ES" dirty="0"/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78705" y="1301217"/>
            <a:ext cx="6238968" cy="53695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R" sz="2400" dirty="0" smtClean="0"/>
              <a:t>También se puede definir de la forma típica, puntos y </a:t>
            </a:r>
            <a:r>
              <a:rPr lang="es-CR" sz="2400" dirty="0" err="1" smtClean="0"/>
              <a:t>lineas</a:t>
            </a:r>
            <a:r>
              <a:rPr lang="es-CR" sz="2400" dirty="0" smtClean="0"/>
              <a:t>.</a:t>
            </a:r>
          </a:p>
          <a:p>
            <a:endParaRPr lang="es-CR" sz="2400" dirty="0" smtClean="0"/>
          </a:p>
          <a:p>
            <a:r>
              <a:rPr lang="es-CR" sz="2400" dirty="0" smtClean="0"/>
              <a:t>Esta forma es muy útil para un analista, donde prefiere saber con mayor exactitud el tipo de relación y la forma.</a:t>
            </a:r>
          </a:p>
          <a:p>
            <a:endParaRPr lang="es-CR" sz="2400" dirty="0" smtClean="0"/>
          </a:p>
          <a:p>
            <a:r>
              <a:rPr lang="es-CR" sz="2400" dirty="0" smtClean="0"/>
              <a:t>El anterior puede servir más para personas en puestos de decisión, donde no les interese profundizar en los análisis.</a:t>
            </a:r>
          </a:p>
          <a:p>
            <a:endParaRPr lang="es-CR" sz="2400" dirty="0" smtClean="0"/>
          </a:p>
          <a:p>
            <a:pPr>
              <a:buNone/>
            </a:pPr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3801781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55943"/>
            <a:ext cx="10515600" cy="1013299"/>
          </a:xfrm>
        </p:spPr>
        <p:txBody>
          <a:bodyPr/>
          <a:lstStyle/>
          <a:p>
            <a:pPr algn="ctr"/>
            <a:r>
              <a:rPr lang="es-CR" dirty="0" smtClean="0"/>
              <a:t>Gráficos de cajas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9" r="6154"/>
          <a:stretch/>
        </p:blipFill>
        <p:spPr>
          <a:xfrm>
            <a:off x="7459426" y="1312056"/>
            <a:ext cx="4607313" cy="5132524"/>
          </a:xfrm>
        </p:spPr>
      </p:pic>
      <p:sp>
        <p:nvSpPr>
          <p:cNvPr id="6" name="Marcador de contenido 2"/>
          <p:cNvSpPr txBox="1">
            <a:spLocks/>
          </p:cNvSpPr>
          <p:nvPr/>
        </p:nvSpPr>
        <p:spPr>
          <a:xfrm>
            <a:off x="409631" y="1468572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El gráfico de cajas o </a:t>
            </a:r>
            <a:r>
              <a:rPr lang="es-CR" sz="2400" dirty="0" err="1" smtClean="0"/>
              <a:t>boxplot</a:t>
            </a:r>
            <a:r>
              <a:rPr lang="es-CR" sz="2400" dirty="0" smtClean="0"/>
              <a:t> sirve para analizar tanto tendencia como dispersión en un conjunto de datos.</a:t>
            </a:r>
          </a:p>
          <a:p>
            <a:pPr algn="just"/>
            <a:endParaRPr lang="es-CR" sz="2400" dirty="0" smtClean="0"/>
          </a:p>
          <a:p>
            <a:pPr algn="just"/>
            <a:r>
              <a:rPr lang="es-CR" sz="2400" dirty="0" smtClean="0"/>
              <a:t>Sirve para analizar variables cuantitativas.</a:t>
            </a:r>
          </a:p>
          <a:p>
            <a:pPr algn="just"/>
            <a:endParaRPr lang="es-CR" sz="2400" dirty="0"/>
          </a:p>
          <a:p>
            <a:pPr algn="just"/>
            <a:r>
              <a:rPr lang="es-ES" sz="2400" dirty="0" smtClean="0"/>
              <a:t>Técnicas como Análisis de Variancia y otros se sirven de este tipo de gráficos.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 smtClean="0"/>
              <a:t>En la comparación entre categorías, es un gráfico muy recomendado.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615178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4344" y="199663"/>
            <a:ext cx="10143309" cy="775698"/>
          </a:xfrm>
        </p:spPr>
        <p:txBody>
          <a:bodyPr/>
          <a:lstStyle/>
          <a:p>
            <a:pPr algn="ctr"/>
            <a:r>
              <a:rPr lang="es-CR" dirty="0" smtClean="0"/>
              <a:t>Gráfico de cajas 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847" y="1327760"/>
            <a:ext cx="5296461" cy="4846618"/>
          </a:xfrm>
        </p:spPr>
      </p:pic>
      <p:sp>
        <p:nvSpPr>
          <p:cNvPr id="5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Los gráficos de cajas se pueden cruzar para más de dos variables. 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Pueden ser en dirección vertical u horizontal.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podemos decir de marcha de 4 “4gears”?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podemos decir de todo el gráfico?</a:t>
            </a:r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199574524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21287"/>
            <a:ext cx="10515600" cy="819240"/>
          </a:xfrm>
        </p:spPr>
        <p:txBody>
          <a:bodyPr>
            <a:normAutofit/>
          </a:bodyPr>
          <a:lstStyle/>
          <a:p>
            <a:pPr algn="ctr"/>
            <a:r>
              <a:rPr lang="es-CR" dirty="0" smtClean="0"/>
              <a:t>Introducción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56703" y="1164966"/>
            <a:ext cx="8384177" cy="5582194"/>
          </a:xfrm>
        </p:spPr>
        <p:txBody>
          <a:bodyPr/>
          <a:lstStyle/>
          <a:p>
            <a:pPr algn="just"/>
            <a:r>
              <a:rPr lang="es-CR" sz="2400" dirty="0" smtClean="0"/>
              <a:t>¿Por qué estudiamos la visualización de datos multivariados?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Nos referimos a la frade de </a:t>
            </a:r>
            <a:r>
              <a:rPr lang="en-US" sz="2400" dirty="0"/>
              <a:t>Chambers, Cleveland, </a:t>
            </a:r>
            <a:r>
              <a:rPr lang="en-US" sz="2400" dirty="0" err="1"/>
              <a:t>Kleiner</a:t>
            </a:r>
            <a:r>
              <a:rPr lang="en-US" sz="2400" dirty="0"/>
              <a:t>, </a:t>
            </a:r>
            <a:r>
              <a:rPr lang="en-US" sz="2400" dirty="0" smtClean="0"/>
              <a:t>y </a:t>
            </a:r>
            <a:r>
              <a:rPr lang="en-US" sz="2400" dirty="0"/>
              <a:t>Tukey (1983</a:t>
            </a:r>
            <a:r>
              <a:rPr lang="en-US" sz="2400" dirty="0" smtClean="0"/>
              <a:t>):</a:t>
            </a:r>
          </a:p>
          <a:p>
            <a:pPr marL="0" indent="0" algn="just">
              <a:buNone/>
            </a:pPr>
            <a:endParaRPr lang="en-US" sz="2400" dirty="0" smtClean="0"/>
          </a:p>
          <a:p>
            <a:pPr marL="0" indent="0" algn="just">
              <a:buNone/>
            </a:pPr>
            <a:r>
              <a:rPr lang="en-US" sz="2400" dirty="0" smtClean="0"/>
              <a:t>“</a:t>
            </a:r>
            <a:r>
              <a:rPr lang="es-ES" sz="2400" dirty="0" err="1"/>
              <a:t>there</a:t>
            </a:r>
            <a:r>
              <a:rPr lang="es-ES" sz="2400" dirty="0"/>
              <a:t> </a:t>
            </a:r>
            <a:r>
              <a:rPr lang="es-ES" sz="2400" dirty="0" err="1"/>
              <a:t>is</a:t>
            </a:r>
            <a:r>
              <a:rPr lang="es-ES" sz="2400" dirty="0"/>
              <a:t> </a:t>
            </a:r>
            <a:r>
              <a:rPr lang="es-ES" sz="2400" dirty="0" smtClean="0"/>
              <a:t>no </a:t>
            </a:r>
            <a:r>
              <a:rPr lang="en-US" sz="2400" dirty="0" smtClean="0"/>
              <a:t>statistical </a:t>
            </a:r>
            <a:r>
              <a:rPr lang="en-US" sz="2400" dirty="0"/>
              <a:t>tool that is as powerful as a well-chosen </a:t>
            </a:r>
            <a:r>
              <a:rPr lang="en-US" sz="2400" dirty="0" smtClean="0"/>
              <a:t>graph”</a:t>
            </a:r>
          </a:p>
          <a:p>
            <a:pPr marL="0" indent="0" algn="just">
              <a:buNone/>
            </a:pPr>
            <a:endParaRPr lang="en-US" sz="2400" dirty="0"/>
          </a:p>
          <a:p>
            <a:pPr algn="just"/>
            <a:r>
              <a:rPr lang="en-US" sz="2400" dirty="0" smtClean="0"/>
              <a:t>En los </a:t>
            </a:r>
            <a:r>
              <a:rPr lang="en-US" sz="2400" dirty="0" err="1" smtClean="0"/>
              <a:t>análisis</a:t>
            </a:r>
            <a:r>
              <a:rPr lang="en-US" sz="2400" dirty="0" smtClean="0"/>
              <a:t> </a:t>
            </a:r>
            <a:r>
              <a:rPr lang="en-US" sz="2400" dirty="0" err="1" smtClean="0"/>
              <a:t>multivariados</a:t>
            </a:r>
            <a:r>
              <a:rPr lang="en-US" sz="2400" dirty="0" smtClean="0"/>
              <a:t>, los</a:t>
            </a:r>
            <a:r>
              <a:rPr lang="en-US" sz="2400" dirty="0"/>
              <a:t> </a:t>
            </a:r>
            <a:r>
              <a:rPr lang="en-US" sz="2400" dirty="0" err="1" smtClean="0"/>
              <a:t>gráficos</a:t>
            </a:r>
            <a:r>
              <a:rPr lang="en-US" sz="2400" dirty="0" smtClean="0"/>
              <a:t> </a:t>
            </a:r>
            <a:r>
              <a:rPr lang="en-US" sz="2400" dirty="0" err="1" smtClean="0"/>
              <a:t>tienden</a:t>
            </a:r>
            <a:r>
              <a:rPr lang="en-US" sz="2400" dirty="0" smtClean="0"/>
              <a:t> a </a:t>
            </a:r>
            <a:r>
              <a:rPr lang="en-US" sz="2400" dirty="0" err="1" smtClean="0"/>
              <a:t>poseer</a:t>
            </a:r>
            <a:r>
              <a:rPr lang="en-US" sz="2400" dirty="0" smtClean="0"/>
              <a:t> </a:t>
            </a:r>
            <a:r>
              <a:rPr lang="en-US" sz="2400" dirty="0" err="1" smtClean="0"/>
              <a:t>mayores</a:t>
            </a:r>
            <a:r>
              <a:rPr lang="en-US" sz="2400" dirty="0" smtClean="0"/>
              <a:t> </a:t>
            </a:r>
            <a:r>
              <a:rPr lang="en-US" sz="2400" dirty="0" err="1" smtClean="0"/>
              <a:t>ventajas</a:t>
            </a:r>
            <a:r>
              <a:rPr lang="en-US" sz="2400" dirty="0" smtClean="0"/>
              <a:t> </a:t>
            </a:r>
            <a:r>
              <a:rPr lang="en-US" sz="2400" dirty="0" err="1" smtClean="0"/>
              <a:t>que</a:t>
            </a:r>
            <a:r>
              <a:rPr lang="en-US" sz="2400" dirty="0" smtClean="0"/>
              <a:t> los </a:t>
            </a:r>
            <a:r>
              <a:rPr lang="en-US" sz="2400" dirty="0" err="1" smtClean="0"/>
              <a:t>cuadros</a:t>
            </a:r>
            <a:r>
              <a:rPr lang="en-US" sz="2400" dirty="0" smtClean="0"/>
              <a:t>.</a:t>
            </a:r>
          </a:p>
          <a:p>
            <a:pPr algn="just"/>
            <a:endParaRPr lang="es-CR" dirty="0" smtClean="0"/>
          </a:p>
          <a:p>
            <a:pPr algn="just"/>
            <a:r>
              <a:rPr lang="es-CR" sz="2400" dirty="0" smtClean="0"/>
              <a:t>Se crea un mayor interés y atracción en el análisis de los datos.</a:t>
            </a:r>
            <a:endParaRPr lang="es-ES" sz="2400" dirty="0"/>
          </a:p>
        </p:txBody>
      </p:sp>
      <p:pic>
        <p:nvPicPr>
          <p:cNvPr id="2050" name="Picture 2" descr="Image result for wh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1356" y="1245900"/>
            <a:ext cx="1570955" cy="2425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multivariat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1849" y="4419600"/>
            <a:ext cx="2009967" cy="208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1034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627" y="1578279"/>
            <a:ext cx="4801840" cy="4738456"/>
          </a:xfrm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838200" y="255943"/>
            <a:ext cx="10515600" cy="1013299"/>
          </a:xfrm>
        </p:spPr>
        <p:txBody>
          <a:bodyPr/>
          <a:lstStyle/>
          <a:p>
            <a:pPr algn="ctr"/>
            <a:r>
              <a:rPr lang="es-CR" dirty="0" smtClean="0"/>
              <a:t>Gráficos de cajas</a:t>
            </a:r>
            <a:endParaRPr lang="es-ES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El gráfico de cajas puede presentarse de diversas formas, esto con el fin de hacer más llamativo la figura.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La funcionalidad es la misma, solo que acá se puede apreciar mejor las asimetrías, los valores extremos, y la comparación entre las categorías. 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podemos decir el presente gráfico? </a:t>
            </a:r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159836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675" y="1975937"/>
            <a:ext cx="4161536" cy="4351338"/>
          </a:xfr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838200" y="184693"/>
            <a:ext cx="10515600" cy="1013299"/>
          </a:xfrm>
        </p:spPr>
        <p:txBody>
          <a:bodyPr/>
          <a:lstStyle/>
          <a:p>
            <a:pPr algn="ctr"/>
            <a:r>
              <a:rPr lang="es-CR" dirty="0" smtClean="0"/>
              <a:t>Gráficos de cajas</a:t>
            </a:r>
            <a:endParaRPr lang="es-ES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Otro tipo de gráfico de cajas son los violines.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Este tipo de cajas busca presentar de la mejor forma la variabilidad dentro de los grupos.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podemos decir el presente gráfico? </a:t>
            </a:r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1298234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38" r="8682"/>
          <a:stretch/>
        </p:blipFill>
        <p:spPr>
          <a:xfrm>
            <a:off x="7064680" y="1665959"/>
            <a:ext cx="4997884" cy="4359060"/>
          </a:xfrm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838200" y="255943"/>
            <a:ext cx="10515600" cy="1013299"/>
          </a:xfrm>
        </p:spPr>
        <p:txBody>
          <a:bodyPr/>
          <a:lstStyle/>
          <a:p>
            <a:pPr algn="ctr"/>
            <a:r>
              <a:rPr lang="es-CR" dirty="0" smtClean="0"/>
              <a:t>Gráficos de cajas</a:t>
            </a:r>
            <a:endParaRPr lang="es-ES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Finalmente,  el último tipo de gráfico de caja es el gráfico de bolsa, o el </a:t>
            </a:r>
            <a:r>
              <a:rPr lang="es-CR" sz="2400" dirty="0" err="1" smtClean="0"/>
              <a:t>bagplot</a:t>
            </a:r>
            <a:r>
              <a:rPr lang="es-CR" sz="2400" dirty="0" smtClean="0"/>
              <a:t>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/>
              <a:t>Proporciona una versión </a:t>
            </a:r>
            <a:r>
              <a:rPr lang="es-CR" sz="2400" dirty="0" err="1"/>
              <a:t>bivariada</a:t>
            </a:r>
            <a:r>
              <a:rPr lang="es-CR" sz="2400" dirty="0"/>
              <a:t>. La bolsa contiene el 50% de todos los puntos. La mediana </a:t>
            </a:r>
            <a:r>
              <a:rPr lang="es-CR" sz="2400" dirty="0" err="1"/>
              <a:t>bivariante</a:t>
            </a:r>
            <a:r>
              <a:rPr lang="es-CR" sz="2400" dirty="0"/>
              <a:t> es aproximada. La valla separa los puntos de la valla de los puntos exteriores. Se muestran los valores atípicos</a:t>
            </a:r>
            <a:endParaRPr lang="es-CR" sz="2400" dirty="0" smtClean="0"/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podemos decir el presente gráfico? </a:t>
            </a:r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28620361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" t="11678" r="5396" b="6460"/>
          <a:stretch/>
        </p:blipFill>
        <p:spPr>
          <a:xfrm>
            <a:off x="6889314" y="1341221"/>
            <a:ext cx="4970220" cy="5159787"/>
          </a:xfrm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838200" y="84112"/>
            <a:ext cx="10515600" cy="931412"/>
          </a:xfrm>
        </p:spPr>
        <p:txBody>
          <a:bodyPr/>
          <a:lstStyle/>
          <a:p>
            <a:pPr algn="ctr"/>
            <a:r>
              <a:rPr lang="es-CR" dirty="0" smtClean="0"/>
              <a:t>Gráfico de contorno</a:t>
            </a:r>
            <a:endParaRPr lang="es-ES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Los gráficos de contorno, y a veces conocidos como gráficos de calor , sirven para buscar óptimos en la distribución de datos.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A veces interesa saber donde es que se encuentra el mejor punto de calentamiento, o en que nivel, presión, calibración, etc., el proceso se optimiza.</a:t>
            </a:r>
          </a:p>
          <a:p>
            <a:pPr marL="0" indent="0" algn="just">
              <a:buNone/>
            </a:pPr>
            <a:endParaRPr lang="es-CR" sz="2400" dirty="0"/>
          </a:p>
          <a:p>
            <a:pPr algn="just"/>
            <a:r>
              <a:rPr lang="es-CR" sz="2400" dirty="0" smtClean="0"/>
              <a:t>¿Qué podemos decir el presente gráfico? </a:t>
            </a:r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363053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35" t="3802" r="1248" b="5241"/>
          <a:stretch/>
        </p:blipFill>
        <p:spPr>
          <a:xfrm>
            <a:off x="7245155" y="1468571"/>
            <a:ext cx="4896741" cy="5019911"/>
          </a:xfrm>
        </p:spPr>
      </p:pic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855617" y="118946"/>
            <a:ext cx="10515600" cy="931412"/>
          </a:xfrm>
        </p:spPr>
        <p:txBody>
          <a:bodyPr/>
          <a:lstStyle/>
          <a:p>
            <a:pPr algn="ctr"/>
            <a:r>
              <a:rPr lang="es-CR" dirty="0" smtClean="0"/>
              <a:t>Gráfico de contorno</a:t>
            </a:r>
            <a:endParaRPr lang="es-ES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Los contornos se pueden visualizar también como conteos.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Este formato en un poco diferente, en el sentido que no se visualiza regiones, sino que hay una pequeña categorización, y esta se ve en pequeños polígonos.</a:t>
            </a:r>
          </a:p>
          <a:p>
            <a:pPr marL="0" indent="0" algn="just">
              <a:buNone/>
            </a:pPr>
            <a:endParaRPr lang="es-CR" sz="2400" dirty="0"/>
          </a:p>
          <a:p>
            <a:pPr algn="just"/>
            <a:r>
              <a:rPr lang="es-CR" sz="2400" dirty="0" smtClean="0"/>
              <a:t>¿Qué podemos decir el presente gráfico? </a:t>
            </a:r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307967525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82337" y="86451"/>
            <a:ext cx="9429206" cy="862783"/>
          </a:xfrm>
        </p:spPr>
        <p:txBody>
          <a:bodyPr/>
          <a:lstStyle/>
          <a:p>
            <a:pPr algn="ctr"/>
            <a:r>
              <a:rPr lang="es-CR" dirty="0" smtClean="0"/>
              <a:t>Gráficos de densidad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595" y="1506583"/>
            <a:ext cx="5171450" cy="4841966"/>
          </a:xfrm>
        </p:spPr>
      </p:pic>
      <p:sp>
        <p:nvSpPr>
          <p:cNvPr id="5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El estudio de las densidades es muy importante. Se aplica para datos cuantitativos, y sirve para saber la forma o distribución de los datos.</a:t>
            </a:r>
          </a:p>
          <a:p>
            <a:pPr algn="just"/>
            <a:endParaRPr lang="es-CR" sz="2400" dirty="0" smtClean="0"/>
          </a:p>
          <a:p>
            <a:pPr algn="just"/>
            <a:r>
              <a:rPr lang="es-CR" sz="2400" dirty="0" smtClean="0"/>
              <a:t>Las densidades son guía esencial para saber si los datos poseen valores extremos, o si se debe hacer el supuesto de la normalidad.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se podría decir de la siguiente densidad?</a:t>
            </a:r>
            <a:endParaRPr lang="es-CR" sz="2400" dirty="0"/>
          </a:p>
          <a:p>
            <a:pPr algn="just"/>
            <a:endParaRPr lang="es-CR" sz="2400" dirty="0" smtClean="0"/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111912270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282337" y="86451"/>
            <a:ext cx="9429206" cy="862783"/>
          </a:xfrm>
        </p:spPr>
        <p:txBody>
          <a:bodyPr/>
          <a:lstStyle/>
          <a:p>
            <a:pPr algn="ctr"/>
            <a:r>
              <a:rPr lang="es-CR" dirty="0" smtClean="0"/>
              <a:t>Gráficos de densidad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178" y="1312721"/>
            <a:ext cx="3707019" cy="258001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870" y="4256219"/>
            <a:ext cx="3575633" cy="2488569"/>
          </a:xfrm>
          <a:prstGeom prst="rect">
            <a:avLst/>
          </a:prstGeom>
        </p:spPr>
      </p:pic>
      <p:sp>
        <p:nvSpPr>
          <p:cNvPr id="7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La densidad se puede aplicar en el estudio conjunto de diversas categorías.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Se puede apreciar tanto la posición como la forma de una distribución.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se puede decir de las siguientes densidades.?</a:t>
            </a:r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425686575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49" t="14483" r="26539" b="17271"/>
          <a:stretch/>
        </p:blipFill>
        <p:spPr>
          <a:xfrm>
            <a:off x="7076540" y="1419914"/>
            <a:ext cx="4864964" cy="4946846"/>
          </a:xfr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282337" y="86451"/>
            <a:ext cx="9429206" cy="862783"/>
          </a:xfrm>
        </p:spPr>
        <p:txBody>
          <a:bodyPr/>
          <a:lstStyle/>
          <a:p>
            <a:pPr algn="ctr"/>
            <a:r>
              <a:rPr lang="es-CR" dirty="0" smtClean="0"/>
              <a:t>Gráficos de densidad tridimensional</a:t>
            </a:r>
            <a:endParaRPr lang="es-ES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Asimismo, se puede llevar a cabo un análisis de densidad para 3 variables.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Aunque es difícil, se puede ver un poco las curvaturas y áreas de posición.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podemos decir del siguiente gráfico?</a:t>
            </a:r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135912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373" y="1925833"/>
            <a:ext cx="5025832" cy="4738013"/>
          </a:xfrm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838200" y="182246"/>
            <a:ext cx="10515600" cy="845366"/>
          </a:xfrm>
        </p:spPr>
        <p:txBody>
          <a:bodyPr/>
          <a:lstStyle/>
          <a:p>
            <a:pPr algn="ctr"/>
            <a:r>
              <a:rPr lang="es-CR" dirty="0" smtClean="0"/>
              <a:t>Gráficos de mosaico </a:t>
            </a:r>
            <a:endParaRPr lang="es-ES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159111" y="1468571"/>
            <a:ext cx="6492210" cy="5140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/>
              <a:t>El gráfico de mosaico sirve para visualizar datos multivariados donde se poseen variables cualitativas.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Existen muchas formas de parametrizarlo: según las categorías conjuntas, según una categoría de referencia, etc.</a:t>
            </a:r>
          </a:p>
          <a:p>
            <a:pPr algn="just"/>
            <a:endParaRPr lang="es-CR" sz="2400" dirty="0" smtClean="0"/>
          </a:p>
          <a:p>
            <a:pPr algn="just"/>
            <a:r>
              <a:rPr lang="es-CR" sz="2400" dirty="0" smtClean="0"/>
              <a:t>Se pueden hacer pruebas de asociación e independencia, y dibujar el gráfico según esto.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¿Qué podemos decir del siguiente gráfico?</a:t>
            </a:r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10139443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033" y="1873821"/>
            <a:ext cx="4234368" cy="4351338"/>
          </a:xfr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838200" y="182246"/>
            <a:ext cx="10515600" cy="845366"/>
          </a:xfrm>
        </p:spPr>
        <p:txBody>
          <a:bodyPr/>
          <a:lstStyle/>
          <a:p>
            <a:pPr algn="ctr"/>
            <a:r>
              <a:rPr lang="es-CR" dirty="0" smtClean="0"/>
              <a:t>Gráficos de mosaico </a:t>
            </a:r>
            <a:endParaRPr lang="es-ES" dirty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159111" y="1468571"/>
            <a:ext cx="6492210" cy="481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CR" sz="2400" dirty="0" smtClean="0"/>
              <a:t>Aunque el objetivo es la descripción de los datos, se podría hacer un análisis de asociación entre las variables categóricas.</a:t>
            </a:r>
          </a:p>
          <a:p>
            <a:pPr algn="just"/>
            <a:endParaRPr lang="es-CR" sz="2400" dirty="0" smtClean="0"/>
          </a:p>
          <a:p>
            <a:pPr algn="just"/>
            <a:r>
              <a:rPr lang="es-CR" sz="2400" dirty="0"/>
              <a:t>¿Qué podemos decir del siguiente gráfico?</a:t>
            </a:r>
          </a:p>
          <a:p>
            <a:pPr algn="just"/>
            <a:endParaRPr lang="es-CR" sz="2400" dirty="0"/>
          </a:p>
          <a:p>
            <a:pPr algn="just"/>
            <a:endParaRPr lang="es-CR" sz="2400" dirty="0"/>
          </a:p>
          <a:p>
            <a:pPr algn="just"/>
            <a:endParaRPr lang="es-CR" sz="2400" dirty="0" smtClean="0"/>
          </a:p>
        </p:txBody>
      </p:sp>
    </p:spTree>
    <p:extLst>
      <p:ext uri="{BB962C8B-B14F-4D97-AF65-F5344CB8AC3E}">
        <p14:creationId xmlns:p14="http://schemas.microsoft.com/office/powerpoint/2010/main" val="250806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2"/>
          <p:cNvSpPr>
            <a:spLocks noGrp="1"/>
          </p:cNvSpPr>
          <p:nvPr>
            <p:ph idx="1"/>
          </p:nvPr>
        </p:nvSpPr>
        <p:spPr>
          <a:xfrm>
            <a:off x="298268" y="1275806"/>
            <a:ext cx="8384177" cy="5582194"/>
          </a:xfrm>
        </p:spPr>
        <p:txBody>
          <a:bodyPr>
            <a:normAutofit/>
          </a:bodyPr>
          <a:lstStyle/>
          <a:p>
            <a:r>
              <a:rPr lang="es-CR" sz="2400" dirty="0" smtClean="0"/>
              <a:t>¿Qué entendemos por gráficos </a:t>
            </a:r>
            <a:r>
              <a:rPr lang="es-CR" sz="2400" dirty="0" err="1" smtClean="0"/>
              <a:t>multivariantes</a:t>
            </a:r>
            <a:r>
              <a:rPr lang="es-CR" sz="2400" dirty="0" smtClean="0"/>
              <a:t>?:</a:t>
            </a:r>
          </a:p>
          <a:p>
            <a:endParaRPr lang="es-CR" sz="2400" dirty="0"/>
          </a:p>
          <a:p>
            <a:r>
              <a:rPr lang="es-CR" sz="2400" dirty="0" smtClean="0"/>
              <a:t>Los gráficos se conciben como cantidades o medidas que utilizan puntos, líneas, un sistema de coordenadas, números, símbolos, palabras, sombreados,  colores, etc., etc., etc.</a:t>
            </a:r>
          </a:p>
          <a:p>
            <a:endParaRPr lang="es-CR" sz="2400" dirty="0"/>
          </a:p>
          <a:p>
            <a:r>
              <a:rPr lang="es-CR" sz="2400" dirty="0" smtClean="0"/>
              <a:t>¿Cuáles tipos de gráficos para una variable conocen?</a:t>
            </a:r>
          </a:p>
          <a:p>
            <a:endParaRPr lang="es-CR" sz="2400" dirty="0"/>
          </a:p>
          <a:p>
            <a:r>
              <a:rPr lang="es-CR" sz="2400" dirty="0" smtClean="0"/>
              <a:t>Y, ¿cuáles tipos de gráficos multivariados conocen?</a:t>
            </a:r>
          </a:p>
          <a:p>
            <a:endParaRPr lang="es-CR" sz="2400" dirty="0" smtClean="0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629195" y="138703"/>
            <a:ext cx="10515600" cy="801824"/>
          </a:xfrm>
        </p:spPr>
        <p:txBody>
          <a:bodyPr>
            <a:normAutofit/>
          </a:bodyPr>
          <a:lstStyle/>
          <a:p>
            <a:pPr algn="ctr"/>
            <a:r>
              <a:rPr lang="es-CR" dirty="0" smtClean="0"/>
              <a:t>Introducción</a:t>
            </a:r>
            <a:endParaRPr lang="es-ES" dirty="0"/>
          </a:p>
        </p:txBody>
      </p:sp>
      <p:pic>
        <p:nvPicPr>
          <p:cNvPr id="3074" name="Picture 2" descr="Image result for multivariat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23"/>
          <a:stretch/>
        </p:blipFill>
        <p:spPr bwMode="auto">
          <a:xfrm>
            <a:off x="8977745" y="1306802"/>
            <a:ext cx="2965662" cy="25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ultivariat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5665" y="4958483"/>
            <a:ext cx="2849822" cy="145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2268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93618" y="212725"/>
            <a:ext cx="10515600" cy="1117311"/>
          </a:xfrm>
        </p:spPr>
        <p:txBody>
          <a:bodyPr/>
          <a:lstStyle/>
          <a:p>
            <a:pPr algn="ctr"/>
            <a:r>
              <a:rPr lang="es-CR" dirty="0" smtClean="0"/>
              <a:t>Y, ¿los gráficos del curso?</a:t>
            </a:r>
            <a:endParaRPr lang="es-CR" dirty="0"/>
          </a:p>
        </p:txBody>
      </p:sp>
      <p:pic>
        <p:nvPicPr>
          <p:cNvPr id="7170" name="Picture 2" descr="Image result for quest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182" y="1895938"/>
            <a:ext cx="8146473" cy="4616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75303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6424" y="119409"/>
            <a:ext cx="11808822" cy="1012705"/>
          </a:xfrm>
        </p:spPr>
        <p:txBody>
          <a:bodyPr>
            <a:normAutofit/>
          </a:bodyPr>
          <a:lstStyle/>
          <a:p>
            <a:pPr algn="ctr"/>
            <a:r>
              <a:rPr lang="es-CR" sz="4000" dirty="0" smtClean="0"/>
              <a:t>Gráficos multivariados de las técnicas del curso</a:t>
            </a:r>
            <a:endParaRPr lang="es-ES" sz="40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71202" y="1642745"/>
            <a:ext cx="10515600" cy="4351338"/>
          </a:xfrm>
        </p:spPr>
        <p:txBody>
          <a:bodyPr/>
          <a:lstStyle/>
          <a:p>
            <a:r>
              <a:rPr lang="es-CR" dirty="0" smtClean="0"/>
              <a:t>Para el PCA.</a:t>
            </a:r>
            <a:endParaRPr lang="es-ES" dirty="0"/>
          </a:p>
        </p:txBody>
      </p:sp>
      <p:pic>
        <p:nvPicPr>
          <p:cNvPr id="1028" name="Picture 4" descr="Imagen relacionad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062" y="2697017"/>
            <a:ext cx="3197225" cy="3099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PCA plot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730" y="2790287"/>
            <a:ext cx="3615236" cy="3036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544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26424" y="1398905"/>
            <a:ext cx="10515600" cy="4351338"/>
          </a:xfrm>
        </p:spPr>
        <p:txBody>
          <a:bodyPr/>
          <a:lstStyle/>
          <a:p>
            <a:r>
              <a:rPr lang="es-CR" dirty="0" smtClean="0"/>
              <a:t>Para el análisis de Factores.</a:t>
            </a:r>
            <a:endParaRPr lang="es-ES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226424" y="119410"/>
            <a:ext cx="11808822" cy="925620"/>
          </a:xfrm>
        </p:spPr>
        <p:txBody>
          <a:bodyPr>
            <a:normAutofit/>
          </a:bodyPr>
          <a:lstStyle/>
          <a:p>
            <a:pPr algn="ctr"/>
            <a:r>
              <a:rPr lang="es-CR" sz="4000" dirty="0" smtClean="0"/>
              <a:t>Gráficos multivariados de las técnicas del curso</a:t>
            </a:r>
            <a:endParaRPr lang="es-ES" sz="4000" dirty="0"/>
          </a:p>
        </p:txBody>
      </p:sp>
      <p:pic>
        <p:nvPicPr>
          <p:cNvPr id="2050" name="Picture 2" descr="Resultado de imagen para Factor plot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28"/>
          <a:stretch/>
        </p:blipFill>
        <p:spPr bwMode="auto">
          <a:xfrm>
            <a:off x="451759" y="2464525"/>
            <a:ext cx="4762500" cy="3956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n para Factor plot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850" y="2532900"/>
            <a:ext cx="4410075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45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94063" y="1433740"/>
            <a:ext cx="10515600" cy="4351338"/>
          </a:xfrm>
        </p:spPr>
        <p:txBody>
          <a:bodyPr/>
          <a:lstStyle/>
          <a:p>
            <a:r>
              <a:rPr lang="es-CR" dirty="0" smtClean="0"/>
              <a:t>Análisis discriminante.</a:t>
            </a:r>
            <a:endParaRPr lang="es-ES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226424" y="119410"/>
            <a:ext cx="11808822" cy="925620"/>
          </a:xfrm>
        </p:spPr>
        <p:txBody>
          <a:bodyPr>
            <a:normAutofit/>
          </a:bodyPr>
          <a:lstStyle/>
          <a:p>
            <a:pPr algn="ctr"/>
            <a:r>
              <a:rPr lang="es-CR" sz="4000" dirty="0" smtClean="0"/>
              <a:t>Gráficos multivariados de las técnicas del curso</a:t>
            </a:r>
            <a:endParaRPr lang="es-ES" sz="4000" dirty="0"/>
          </a:p>
        </p:txBody>
      </p:sp>
      <p:pic>
        <p:nvPicPr>
          <p:cNvPr id="3074" name="Picture 2" descr="Resultado de imagen para discriminant analysi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264" y="2405080"/>
            <a:ext cx="4529636" cy="3706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sultado de imagen para discriminant analysi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472" y="2289403"/>
            <a:ext cx="4638675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58906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6977" y="1285693"/>
            <a:ext cx="10515600" cy="4351338"/>
          </a:xfrm>
        </p:spPr>
        <p:txBody>
          <a:bodyPr/>
          <a:lstStyle/>
          <a:p>
            <a:r>
              <a:rPr lang="es-CR" dirty="0" smtClean="0"/>
              <a:t>Análisis de agrupamiento.</a:t>
            </a:r>
            <a:endParaRPr lang="es-ES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226424" y="119410"/>
            <a:ext cx="11808822" cy="925620"/>
          </a:xfrm>
        </p:spPr>
        <p:txBody>
          <a:bodyPr>
            <a:normAutofit/>
          </a:bodyPr>
          <a:lstStyle/>
          <a:p>
            <a:pPr algn="ctr"/>
            <a:r>
              <a:rPr lang="es-CR" sz="4000" dirty="0" smtClean="0"/>
              <a:t>Gráficos multivariados de las técnicas del curso</a:t>
            </a:r>
            <a:endParaRPr lang="es-ES" sz="4000" dirty="0"/>
          </a:p>
        </p:txBody>
      </p:sp>
      <p:pic>
        <p:nvPicPr>
          <p:cNvPr id="5122" name="Picture 2" descr="Resultado de imagen para cluster analys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61"/>
          <a:stretch/>
        </p:blipFill>
        <p:spPr bwMode="auto">
          <a:xfrm>
            <a:off x="306977" y="2513646"/>
            <a:ext cx="5214257" cy="3724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Resultado de imagen para cluster analysis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5" t="6717" r="2464" b="3759"/>
          <a:stretch/>
        </p:blipFill>
        <p:spPr bwMode="auto">
          <a:xfrm>
            <a:off x="6859480" y="2449694"/>
            <a:ext cx="4305220" cy="357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134742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7274" y="1425031"/>
            <a:ext cx="10515600" cy="4351338"/>
          </a:xfrm>
        </p:spPr>
        <p:txBody>
          <a:bodyPr/>
          <a:lstStyle/>
          <a:p>
            <a:r>
              <a:rPr lang="es-CR" dirty="0" smtClean="0"/>
              <a:t>Escalamiento multidimensional</a:t>
            </a:r>
            <a:endParaRPr lang="es-ES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226424" y="119410"/>
            <a:ext cx="11808822" cy="925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R" sz="4000" dirty="0" smtClean="0"/>
              <a:t>Gráficos multivariados de las técnicas del curso</a:t>
            </a:r>
            <a:endParaRPr lang="es-ES" sz="4000" dirty="0"/>
          </a:p>
        </p:txBody>
      </p:sp>
      <p:pic>
        <p:nvPicPr>
          <p:cNvPr id="4100" name="Picture 4" descr="Resultado de imagen para escalamiento multidimensional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274" y="2180090"/>
            <a:ext cx="4695825" cy="4281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esultado de imagen para escalamiento multidimensiona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591" y="2500834"/>
            <a:ext cx="4228283" cy="3640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6214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5354" y="1425030"/>
            <a:ext cx="10515600" cy="4351338"/>
          </a:xfrm>
        </p:spPr>
        <p:txBody>
          <a:bodyPr/>
          <a:lstStyle/>
          <a:p>
            <a:r>
              <a:rPr lang="es-CR" dirty="0" smtClean="0"/>
              <a:t>Árboles de decisión</a:t>
            </a:r>
            <a:endParaRPr lang="es-ES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226424" y="119410"/>
            <a:ext cx="11808822" cy="925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R" sz="4000" dirty="0" smtClean="0"/>
              <a:t>Gráficos multivariados de las técnicas del curso</a:t>
            </a:r>
            <a:endParaRPr lang="es-ES" sz="4000" dirty="0"/>
          </a:p>
        </p:txBody>
      </p:sp>
      <p:pic>
        <p:nvPicPr>
          <p:cNvPr id="6148" name="Picture 4" descr="Resultado de imagen para decision tre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698" y="2177143"/>
            <a:ext cx="5587246" cy="4406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sultado de imagen para decision tre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2929" y="2177143"/>
            <a:ext cx="4672683" cy="397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5658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3026" y="286747"/>
            <a:ext cx="11625943" cy="906327"/>
          </a:xfrm>
        </p:spPr>
        <p:txBody>
          <a:bodyPr>
            <a:normAutofit/>
          </a:bodyPr>
          <a:lstStyle/>
          <a:p>
            <a:pPr algn="ctr"/>
            <a:r>
              <a:rPr lang="es-CR" sz="3600" dirty="0" smtClean="0"/>
              <a:t>¿Cuál es la importancia de los primeros gráficos?</a:t>
            </a:r>
            <a:endParaRPr lang="es-ES" sz="3600" dirty="0"/>
          </a:p>
        </p:txBody>
      </p:sp>
      <p:pic>
        <p:nvPicPr>
          <p:cNvPr id="7170" name="Picture 2" descr="Resultado de imagen para quest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163" y="1726791"/>
            <a:ext cx="10355671" cy="45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0284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8194" name="Picture 2" descr="Resultado de imagen para the en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056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629195" y="95160"/>
            <a:ext cx="10515600" cy="880201"/>
          </a:xfrm>
        </p:spPr>
        <p:txBody>
          <a:bodyPr>
            <a:normAutofit/>
          </a:bodyPr>
          <a:lstStyle/>
          <a:p>
            <a:pPr algn="ctr"/>
            <a:r>
              <a:rPr lang="es-CR" dirty="0" smtClean="0"/>
              <a:t>Introducción</a:t>
            </a:r>
            <a:endParaRPr lang="es-ES" dirty="0"/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306977" y="1114697"/>
            <a:ext cx="8688977" cy="5582194"/>
          </a:xfrm>
        </p:spPr>
        <p:txBody>
          <a:bodyPr>
            <a:normAutofit/>
          </a:bodyPr>
          <a:lstStyle/>
          <a:p>
            <a:pPr algn="just"/>
            <a:r>
              <a:rPr lang="es-CR" sz="2400" dirty="0" smtClean="0"/>
              <a:t>Algunas ventajas de los gráficos son: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En comparación con otros tipos de representaciones, los gráficos bien diseñados crean interés y apelan a la atención del lector.</a:t>
            </a:r>
          </a:p>
          <a:p>
            <a:pPr algn="just"/>
            <a:endParaRPr lang="es-CR" sz="2400" dirty="0" smtClean="0"/>
          </a:p>
          <a:p>
            <a:pPr algn="just"/>
            <a:r>
              <a:rPr lang="es-CR" sz="2400" dirty="0" smtClean="0"/>
              <a:t>Las relaciones visuales presentadas por gráficos son más fáciles de entender y recordar. </a:t>
            </a:r>
          </a:p>
          <a:p>
            <a:pPr algn="just"/>
            <a:endParaRPr lang="es-CR" sz="2400" dirty="0" smtClean="0"/>
          </a:p>
          <a:p>
            <a:pPr algn="just"/>
            <a:r>
              <a:rPr lang="es-CR" sz="2400" dirty="0" smtClean="0"/>
              <a:t>El uso de gráficos ahorra tiempo, ya que el significado esencial de los datos estadísticos se pueden visualizar </a:t>
            </a:r>
            <a:r>
              <a:rPr lang="es-CR" sz="2400" dirty="0" err="1" smtClean="0"/>
              <a:t>enun</a:t>
            </a:r>
            <a:r>
              <a:rPr lang="es-CR" sz="2400" dirty="0" smtClean="0"/>
              <a:t> instante.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En comparación de los cuadros, los gráficos aportan una visión más completa y general del problema en causa.</a:t>
            </a:r>
          </a:p>
        </p:txBody>
      </p:sp>
      <p:pic>
        <p:nvPicPr>
          <p:cNvPr id="4098" name="Picture 2" descr="Image result for advantag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2921" y="1409154"/>
            <a:ext cx="2268970" cy="2123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advantage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2701" y="4139043"/>
            <a:ext cx="2390775" cy="226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6308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629195" y="138703"/>
            <a:ext cx="10515600" cy="801824"/>
          </a:xfrm>
        </p:spPr>
        <p:txBody>
          <a:bodyPr>
            <a:normAutofit/>
          </a:bodyPr>
          <a:lstStyle/>
          <a:p>
            <a:pPr algn="ctr"/>
            <a:r>
              <a:rPr lang="es-CR" dirty="0" smtClean="0"/>
              <a:t>Introducción</a:t>
            </a:r>
            <a:endParaRPr lang="es-ES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298268" y="1275806"/>
            <a:ext cx="8384177" cy="5582194"/>
          </a:xfrm>
        </p:spPr>
        <p:txBody>
          <a:bodyPr>
            <a:normAutofit/>
          </a:bodyPr>
          <a:lstStyle/>
          <a:p>
            <a:r>
              <a:rPr lang="es-CR" sz="2400" dirty="0" smtClean="0"/>
              <a:t>Un gráfico </a:t>
            </a:r>
            <a:r>
              <a:rPr lang="es-CR" sz="2400" dirty="0" err="1" smtClean="0"/>
              <a:t>multivariado</a:t>
            </a:r>
            <a:r>
              <a:rPr lang="es-CR" sz="2400" dirty="0" smtClean="0"/>
              <a:t> persigue 4 objetivos esenciales:</a:t>
            </a:r>
          </a:p>
          <a:p>
            <a:pPr marL="0" indent="0">
              <a:buNone/>
            </a:pPr>
            <a:endParaRPr lang="es-CR" sz="2400" dirty="0"/>
          </a:p>
          <a:p>
            <a:pPr marL="457200" indent="-457200">
              <a:buAutoNum type="arabicPeriod"/>
            </a:pPr>
            <a:r>
              <a:rPr lang="es-CR" sz="2400" dirty="0" smtClean="0"/>
              <a:t>Proporciona una visión general.</a:t>
            </a:r>
          </a:p>
          <a:p>
            <a:pPr marL="457200" indent="-457200">
              <a:buAutoNum type="arabicPeriod"/>
            </a:pPr>
            <a:endParaRPr lang="es-CR" sz="2400" dirty="0"/>
          </a:p>
          <a:p>
            <a:pPr marL="457200" indent="-457200">
              <a:buAutoNum type="arabicPeriod"/>
            </a:pPr>
            <a:r>
              <a:rPr lang="es-CR" sz="2400" dirty="0" smtClean="0"/>
              <a:t>Relata una historia.</a:t>
            </a:r>
          </a:p>
          <a:p>
            <a:pPr marL="457200" indent="-457200">
              <a:buAutoNum type="arabicPeriod"/>
            </a:pPr>
            <a:endParaRPr lang="es-CR" sz="2400" dirty="0"/>
          </a:p>
          <a:p>
            <a:pPr marL="457200" indent="-457200">
              <a:buAutoNum type="arabicPeriod"/>
            </a:pPr>
            <a:r>
              <a:rPr lang="es-CR" sz="2400" dirty="0" smtClean="0"/>
              <a:t>Sugiere una hipótesis.</a:t>
            </a:r>
          </a:p>
          <a:p>
            <a:pPr marL="457200" indent="-457200">
              <a:buAutoNum type="arabicPeriod"/>
            </a:pPr>
            <a:endParaRPr lang="es-CR" sz="2400" dirty="0"/>
          </a:p>
          <a:p>
            <a:pPr marL="457200" indent="-457200">
              <a:buAutoNum type="arabicPeriod"/>
            </a:pPr>
            <a:r>
              <a:rPr lang="es-CR" sz="2400" dirty="0" smtClean="0"/>
              <a:t>Critica o aprueba un modelo.</a:t>
            </a:r>
          </a:p>
        </p:txBody>
      </p:sp>
      <p:pic>
        <p:nvPicPr>
          <p:cNvPr id="5122" name="Picture 2" descr="Image result for advantag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253" y="2388497"/>
            <a:ext cx="5735492" cy="4029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861043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629195" y="95160"/>
            <a:ext cx="10515600" cy="880201"/>
          </a:xfrm>
        </p:spPr>
        <p:txBody>
          <a:bodyPr>
            <a:normAutofit/>
          </a:bodyPr>
          <a:lstStyle/>
          <a:p>
            <a:pPr algn="ctr"/>
            <a:r>
              <a:rPr lang="es-CR" dirty="0" smtClean="0"/>
              <a:t>Introducción</a:t>
            </a:r>
            <a:endParaRPr lang="es-ES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306977" y="1114697"/>
            <a:ext cx="8268987" cy="5582194"/>
          </a:xfrm>
        </p:spPr>
        <p:txBody>
          <a:bodyPr>
            <a:normAutofit/>
          </a:bodyPr>
          <a:lstStyle/>
          <a:p>
            <a:pPr algn="just"/>
            <a:r>
              <a:rPr lang="es-CR" sz="2400" dirty="0" smtClean="0"/>
              <a:t>El presente capítulo se enfoca en estudiar los gráficos multivariados más importantes.</a:t>
            </a:r>
          </a:p>
          <a:p>
            <a:pPr algn="just"/>
            <a:endParaRPr lang="es-CR" sz="2400" dirty="0" smtClean="0"/>
          </a:p>
          <a:p>
            <a:pPr algn="just"/>
            <a:r>
              <a:rPr lang="es-CR" sz="2400" dirty="0" smtClean="0"/>
              <a:t>Entre estos se encuentran: matrices de gráficos, </a:t>
            </a:r>
            <a:r>
              <a:rPr lang="es-CR" sz="2400" dirty="0" err="1" smtClean="0"/>
              <a:t>correlogramas</a:t>
            </a:r>
            <a:r>
              <a:rPr lang="es-CR" sz="2400" dirty="0" smtClean="0"/>
              <a:t>, gráficos tridimensionales, contornos, densidades, mosaicos, etc.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Nótese que existen gráficos que muestran más allá de su esencia base, por ejemplo, se puede visualizar la variabilidad para gráficos donde se busca estudiar la posición.</a:t>
            </a:r>
          </a:p>
          <a:p>
            <a:pPr algn="just"/>
            <a:endParaRPr lang="es-CR" sz="2400" dirty="0"/>
          </a:p>
          <a:p>
            <a:pPr algn="just"/>
            <a:r>
              <a:rPr lang="es-CR" sz="2400" dirty="0" smtClean="0"/>
              <a:t>Antes de empezar cualquier tipo de análisis estadístico, debemos comenzar por estudiar, caracterizar y analizar los datos, y que mejor forma que con gráficos.</a:t>
            </a:r>
            <a:endParaRPr lang="es-CR" sz="2400" dirty="0"/>
          </a:p>
        </p:txBody>
      </p:sp>
      <p:pic>
        <p:nvPicPr>
          <p:cNvPr id="6146" name="Picture 2" descr="Image result for multivariate plo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7338" y="1149927"/>
            <a:ext cx="2268538" cy="224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Image result for multivariate plo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2041" y="3898591"/>
            <a:ext cx="2059132" cy="268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8969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n para plots multivariat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24" y="200297"/>
            <a:ext cx="43243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para plots multivariat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949" y="602470"/>
            <a:ext cx="4595600" cy="300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plots multivariat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252" y="4519749"/>
            <a:ext cx="3571694" cy="193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sultado de imagen para plots multivariat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5016" y="4098215"/>
            <a:ext cx="3014344" cy="2357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912535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4028" y="129521"/>
            <a:ext cx="10515600" cy="810012"/>
          </a:xfrm>
        </p:spPr>
        <p:txBody>
          <a:bodyPr/>
          <a:lstStyle/>
          <a:p>
            <a:pPr algn="ctr"/>
            <a:r>
              <a:rPr lang="es-CR" dirty="0" smtClean="0"/>
              <a:t>Gráficos de puntos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30197" y="1223434"/>
            <a:ext cx="10515600" cy="5406194"/>
          </a:xfrm>
        </p:spPr>
        <p:txBody>
          <a:bodyPr>
            <a:normAutofit/>
          </a:bodyPr>
          <a:lstStyle/>
          <a:p>
            <a:r>
              <a:rPr lang="es-CR" sz="2400" dirty="0" smtClean="0"/>
              <a:t>El objetivo de los gráficos de puntos </a:t>
            </a:r>
            <a:r>
              <a:rPr lang="es-CR" sz="2400" dirty="0" err="1" smtClean="0"/>
              <a:t>bivariados</a:t>
            </a:r>
            <a:r>
              <a:rPr lang="es-CR" sz="2400" dirty="0" smtClean="0"/>
              <a:t> es encontrar relaciones en las variables.  </a:t>
            </a:r>
          </a:p>
          <a:p>
            <a:endParaRPr lang="es-CR" sz="2400" dirty="0" smtClean="0"/>
          </a:p>
          <a:p>
            <a:r>
              <a:rPr lang="es-CR" sz="2400" dirty="0" smtClean="0"/>
              <a:t>¿Para qué tipo de variables se utiliza?</a:t>
            </a:r>
          </a:p>
          <a:p>
            <a:endParaRPr lang="es-CR" sz="2400" dirty="0" smtClean="0"/>
          </a:p>
          <a:p>
            <a:r>
              <a:rPr lang="es-CR" sz="2400" dirty="0" smtClean="0"/>
              <a:t>¿Cómo interpretaríamos el siguiente gráfico?</a:t>
            </a:r>
          </a:p>
          <a:p>
            <a:endParaRPr lang="es-CR" sz="2400" dirty="0" smtClean="0"/>
          </a:p>
          <a:p>
            <a:r>
              <a:rPr lang="es-CR" sz="2400" dirty="0" smtClean="0"/>
              <a:t>¿Qué se puede decir del peso y las millas </a:t>
            </a:r>
            <a:br>
              <a:rPr lang="es-CR" sz="2400" dirty="0" smtClean="0"/>
            </a:br>
            <a:r>
              <a:rPr lang="es-CR" sz="2400" dirty="0" smtClean="0"/>
              <a:t>por </a:t>
            </a:r>
            <a:r>
              <a:rPr lang="es-CR" sz="2400" dirty="0" err="1" smtClean="0"/>
              <a:t>galon</a:t>
            </a:r>
            <a:r>
              <a:rPr lang="es-CR" sz="2400" dirty="0" smtClean="0"/>
              <a:t>?</a:t>
            </a:r>
          </a:p>
          <a:p>
            <a:endParaRPr lang="es-CR" sz="2400" dirty="0"/>
          </a:p>
          <a:p>
            <a:r>
              <a:rPr lang="es-CR" sz="2400" dirty="0" smtClean="0"/>
              <a:t>¿Se podría mejorar el entorno gráfico?</a:t>
            </a:r>
            <a:endParaRPr lang="es-CR" sz="2400" dirty="0"/>
          </a:p>
          <a:p>
            <a:endParaRPr lang="es-ES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37" r="4007"/>
          <a:stretch/>
        </p:blipFill>
        <p:spPr>
          <a:xfrm>
            <a:off x="7402286" y="2133600"/>
            <a:ext cx="4528458" cy="449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69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664028" y="129521"/>
            <a:ext cx="10515600" cy="793588"/>
          </a:xfrm>
        </p:spPr>
        <p:txBody>
          <a:bodyPr/>
          <a:lstStyle/>
          <a:p>
            <a:pPr algn="ctr"/>
            <a:r>
              <a:rPr lang="es-CR" dirty="0" smtClean="0"/>
              <a:t>Gráficos de puntos</a:t>
            </a:r>
            <a:endParaRPr lang="es-ES" dirty="0"/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430197" y="1223434"/>
            <a:ext cx="10515600" cy="4351338"/>
          </a:xfrm>
        </p:spPr>
        <p:txBody>
          <a:bodyPr>
            <a:normAutofit/>
          </a:bodyPr>
          <a:lstStyle/>
          <a:p>
            <a:r>
              <a:rPr lang="es-CR" sz="2400" dirty="0" smtClean="0"/>
              <a:t>Los gráficos de puntos </a:t>
            </a:r>
            <a:r>
              <a:rPr lang="es-CR" sz="2400" dirty="0" err="1" smtClean="0"/>
              <a:t>bivariados</a:t>
            </a:r>
            <a:r>
              <a:rPr lang="es-CR" sz="2400" dirty="0" smtClean="0"/>
              <a:t> pueden  ser más explícitos e informativos en lo que a la tendencia se refiere.  </a:t>
            </a:r>
          </a:p>
          <a:p>
            <a:pPr marL="0" indent="0">
              <a:buNone/>
            </a:pPr>
            <a:endParaRPr lang="es-CR" sz="2400" dirty="0" smtClean="0"/>
          </a:p>
          <a:p>
            <a:r>
              <a:rPr lang="es-CR" sz="2400" dirty="0" smtClean="0"/>
              <a:t>También podemos separar las tendencias según las categorías implícitas de los datos.</a:t>
            </a:r>
            <a:endParaRPr lang="es-ES" sz="24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32" y="3399103"/>
            <a:ext cx="4676749" cy="325492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2225" y="3573274"/>
            <a:ext cx="4426497" cy="308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71378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1104</TotalTime>
  <Words>1518</Words>
  <Application>Microsoft Office PowerPoint</Application>
  <PresentationFormat>Personalizado</PresentationFormat>
  <Paragraphs>204</Paragraphs>
  <Slides>38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39" baseType="lpstr">
      <vt:lpstr>Tema de Office</vt:lpstr>
      <vt:lpstr>Visualización de datos multivariados</vt:lpstr>
      <vt:lpstr>Introducción</vt:lpstr>
      <vt:lpstr>Introducción</vt:lpstr>
      <vt:lpstr>Introducción</vt:lpstr>
      <vt:lpstr>Introducción</vt:lpstr>
      <vt:lpstr>Introducción</vt:lpstr>
      <vt:lpstr>Presentación de PowerPoint</vt:lpstr>
      <vt:lpstr>Gráficos de puntos</vt:lpstr>
      <vt:lpstr>Gráficos de puntos</vt:lpstr>
      <vt:lpstr>Matrices de puntos</vt:lpstr>
      <vt:lpstr>Matrices de puntos</vt:lpstr>
      <vt:lpstr>Matrices de puntos</vt:lpstr>
      <vt:lpstr>Gráficos de puntos tridimensionales</vt:lpstr>
      <vt:lpstr>Gráficos de puntos tridimensionales</vt:lpstr>
      <vt:lpstr>Correlograma y los colores</vt:lpstr>
      <vt:lpstr>Correlograma y los colores</vt:lpstr>
      <vt:lpstr>Presentación de PowerPoint</vt:lpstr>
      <vt:lpstr>Gráficos de cajas</vt:lpstr>
      <vt:lpstr>Gráfico de cajas </vt:lpstr>
      <vt:lpstr>Gráficos de cajas</vt:lpstr>
      <vt:lpstr>Gráficos de cajas</vt:lpstr>
      <vt:lpstr>Gráficos de cajas</vt:lpstr>
      <vt:lpstr>Gráfico de contorno</vt:lpstr>
      <vt:lpstr>Gráfico de contorno</vt:lpstr>
      <vt:lpstr>Gráficos de densidad</vt:lpstr>
      <vt:lpstr>Gráficos de densidad</vt:lpstr>
      <vt:lpstr>Gráficos de densidad tridimensional</vt:lpstr>
      <vt:lpstr>Gráficos de mosaico </vt:lpstr>
      <vt:lpstr>Gráficos de mosaico </vt:lpstr>
      <vt:lpstr>Y, ¿los gráficos del curso?</vt:lpstr>
      <vt:lpstr>Gráficos multivariados de las técnicas del curso</vt:lpstr>
      <vt:lpstr>Gráficos multivariados de las técnicas del curso</vt:lpstr>
      <vt:lpstr>Gráficos multivariados de las técnicas del curso</vt:lpstr>
      <vt:lpstr>Gráficos multivariados de las técnicas del curso</vt:lpstr>
      <vt:lpstr>Presentación de PowerPoint</vt:lpstr>
      <vt:lpstr>Presentación de PowerPoint</vt:lpstr>
      <vt:lpstr>¿Cuál es la importancia de los primeros gráficos?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Visualización de datos multivariados</dc:title>
  <dc:creator>Oscar</dc:creator>
  <cp:lastModifiedBy>Oscar Centeno Mora</cp:lastModifiedBy>
  <cp:revision>89</cp:revision>
  <dcterms:created xsi:type="dcterms:W3CDTF">2017-03-18T23:36:06Z</dcterms:created>
  <dcterms:modified xsi:type="dcterms:W3CDTF">2018-03-20T20:58:26Z</dcterms:modified>
</cp:coreProperties>
</file>

<file path=docProps/thumbnail.jpeg>
</file>